
<file path=[Content_Types].xml><?xml version="1.0" encoding="utf-8"?>
<Types xmlns="http://schemas.openxmlformats.org/package/2006/content-types">
  <Default Extension="xml" ContentType="application/xml"/>
  <Default Extension="jpeg" ContentType="image/jpeg"/>
  <Default Extension="mov" ContentType="video/quicktime"/>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28.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7" r:id="rId1"/>
  </p:sldMasterIdLst>
  <p:notesMasterIdLst>
    <p:notesMasterId r:id="rId13"/>
  </p:notesMasterIdLst>
  <p:sldIdLst>
    <p:sldId id="256" r:id="rId2"/>
    <p:sldId id="257" r:id="rId3"/>
    <p:sldId id="258" r:id="rId4"/>
    <p:sldId id="263" r:id="rId5"/>
    <p:sldId id="271" r:id="rId6"/>
    <p:sldId id="264" r:id="rId7"/>
    <p:sldId id="259" r:id="rId8"/>
    <p:sldId id="267" r:id="rId9"/>
    <p:sldId id="268"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5"/>
  </p:normalViewPr>
  <p:slideViewPr>
    <p:cSldViewPr snapToGrid="0" snapToObjects="1">
      <p:cViewPr varScale="1">
        <p:scale>
          <a:sx n="76" d="100"/>
          <a:sy n="76"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1C6E8-43F1-2C48-9C74-3CC77FE4E7AC}" type="datetimeFigureOut">
              <a:rPr lang="en-US" smtClean="0"/>
              <a:t>12/13/18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CEEB8-9871-C249-B009-D72BAF50508A}" type="slidenum">
              <a:rPr lang="en-US" smtClean="0"/>
              <a:t>‹#›</a:t>
            </a:fld>
            <a:endParaRPr lang="en-US"/>
          </a:p>
        </p:txBody>
      </p:sp>
    </p:spTree>
    <p:extLst>
      <p:ext uri="{BB962C8B-B14F-4D97-AF65-F5344CB8AC3E}">
        <p14:creationId xmlns:p14="http://schemas.microsoft.com/office/powerpoint/2010/main" val="2326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a:t>
            </a:r>
            <a:r>
              <a:rPr lang="en-US" dirty="0" err="1" smtClean="0"/>
              <a:t>Im</a:t>
            </a:r>
            <a:r>
              <a:rPr lang="en-US" dirty="0" smtClean="0"/>
              <a:t> Peyjmon</a:t>
            </a:r>
            <a:r>
              <a:rPr lang="en-US" baseline="0" dirty="0" smtClean="0"/>
              <a:t> Ahmad and I worked on a music playlist generator.  I love listening to music, and I’m sure a lot of you guys do too.  The problem is, that none of us want to waste our time listening to music we don’t actually like.  So I sought to find a solution to this problem.</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1</a:t>
            </a:fld>
            <a:endParaRPr lang="en-US"/>
          </a:p>
        </p:txBody>
      </p:sp>
    </p:spTree>
    <p:extLst>
      <p:ext uri="{BB962C8B-B14F-4D97-AF65-F5344CB8AC3E}">
        <p14:creationId xmlns:p14="http://schemas.microsoft.com/office/powerpoint/2010/main" val="1170723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that’s all I have you guys today, thank you for</a:t>
            </a:r>
            <a:r>
              <a:rPr lang="en-US" baseline="0" dirty="0" smtClean="0"/>
              <a:t> listening!  Here is some of my information and if you have any questions please let me know.</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11</a:t>
            </a:fld>
            <a:endParaRPr lang="en-US"/>
          </a:p>
        </p:txBody>
      </p:sp>
    </p:spTree>
    <p:extLst>
      <p:ext uri="{BB962C8B-B14F-4D97-AF65-F5344CB8AC3E}">
        <p14:creationId xmlns:p14="http://schemas.microsoft.com/office/powerpoint/2010/main" val="192287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my objective</a:t>
            </a:r>
            <a:r>
              <a:rPr lang="en-US" baseline="0" dirty="0" smtClean="0"/>
              <a:t> was to gather thousands of songs from artists across these 4 genres,  and find out which songs had the closest lyrical and audio similarities.  And then ultimately, I wanted to generate playlists of about 10-15 songs each.</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2</a:t>
            </a:fld>
            <a:endParaRPr lang="en-US"/>
          </a:p>
        </p:txBody>
      </p:sp>
    </p:spTree>
    <p:extLst>
      <p:ext uri="{BB962C8B-B14F-4D97-AF65-F5344CB8AC3E}">
        <p14:creationId xmlns:p14="http://schemas.microsoft.com/office/powerpoint/2010/main" val="1894745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tools and data sources that I used to get this done, </a:t>
            </a:r>
            <a:r>
              <a:rPr lang="en-US" dirty="0" err="1" smtClean="0"/>
              <a:t>gensim</a:t>
            </a:r>
            <a:r>
              <a:rPr lang="en-US" dirty="0" smtClean="0"/>
              <a:t> was</a:t>
            </a:r>
            <a:r>
              <a:rPr lang="en-US" baseline="0" dirty="0" smtClean="0"/>
              <a:t> very important for natural language processing in my text data.  While the </a:t>
            </a:r>
            <a:r>
              <a:rPr lang="en-US" baseline="0" dirty="0" err="1" smtClean="0"/>
              <a:t>spotify</a:t>
            </a:r>
            <a:r>
              <a:rPr lang="en-US" baseline="0" dirty="0" smtClean="0"/>
              <a:t> </a:t>
            </a:r>
            <a:r>
              <a:rPr lang="en-US" baseline="0" dirty="0" err="1" smtClean="0"/>
              <a:t>api</a:t>
            </a:r>
            <a:r>
              <a:rPr lang="en-US" baseline="0" dirty="0" smtClean="0"/>
              <a:t> gave me access to all song and artist information, and lyric wiki allowed me to gather all my lyrics.</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3</a:t>
            </a:fld>
            <a:endParaRPr lang="en-US"/>
          </a:p>
        </p:txBody>
      </p:sp>
    </p:spTree>
    <p:extLst>
      <p:ext uri="{BB962C8B-B14F-4D97-AF65-F5344CB8AC3E}">
        <p14:creationId xmlns:p14="http://schemas.microsoft.com/office/powerpoint/2010/main" val="1722859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little bit of how the distribution of my data went</a:t>
            </a:r>
            <a:r>
              <a:rPr lang="en-US" baseline="0" dirty="0" smtClean="0"/>
              <a:t>.  As you can see it was pretty evenly spread and it comes out to about 200 artists per genre and 17.5 songs per artist.  </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4</a:t>
            </a:fld>
            <a:endParaRPr lang="en-US"/>
          </a:p>
        </p:txBody>
      </p:sp>
    </p:spTree>
    <p:extLst>
      <p:ext uri="{BB962C8B-B14F-4D97-AF65-F5344CB8AC3E}">
        <p14:creationId xmlns:p14="http://schemas.microsoft.com/office/powerpoint/2010/main" val="463189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t>
            </a:r>
            <a:r>
              <a:rPr lang="en-US" baseline="0" dirty="0" smtClean="0"/>
              <a:t>just wanted to point out a few key audio relationships in the data.  Dark blue indicates a high Negative </a:t>
            </a:r>
            <a:r>
              <a:rPr lang="en-US" baseline="0" dirty="0" err="1" smtClean="0"/>
              <a:t>correlation,So</a:t>
            </a:r>
            <a:r>
              <a:rPr lang="en-US" baseline="0" dirty="0" smtClean="0"/>
              <a:t> generally with a high </a:t>
            </a:r>
            <a:r>
              <a:rPr lang="en-US" baseline="0" dirty="0" err="1" smtClean="0"/>
              <a:t>acousticness</a:t>
            </a:r>
            <a:r>
              <a:rPr lang="en-US" baseline="0" dirty="0" smtClean="0"/>
              <a:t>, you can expect see very low </a:t>
            </a:r>
            <a:r>
              <a:rPr lang="en-US" baseline="0" dirty="0" err="1" smtClean="0"/>
              <a:t>danceability</a:t>
            </a:r>
            <a:r>
              <a:rPr lang="en-US" baseline="0" dirty="0" smtClean="0"/>
              <a:t> and energy, while a high </a:t>
            </a:r>
            <a:r>
              <a:rPr lang="en-US" baseline="0" dirty="0" err="1" smtClean="0"/>
              <a:t>danceability</a:t>
            </a:r>
            <a:r>
              <a:rPr lang="en-US" baseline="0" dirty="0" smtClean="0"/>
              <a:t> will typically mean high valence, which is a measure of how positive the mood of the song is.  I will talk more about this in a bit.</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6</a:t>
            </a:fld>
            <a:endParaRPr lang="en-US"/>
          </a:p>
        </p:txBody>
      </p:sp>
    </p:spTree>
    <p:extLst>
      <p:ext uri="{BB962C8B-B14F-4D97-AF65-F5344CB8AC3E}">
        <p14:creationId xmlns:p14="http://schemas.microsoft.com/office/powerpoint/2010/main" val="50509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this is how the modeling process played out.  For the lyrics playlist I used LDA to generate major topics, and Word2Vec which was import for modeling context, and then finding the shortest distance with nearest neighbors.  The audio playlist was pretty straightforward, as the features were already in numbers rather than text.  And then I combined both of these playlists into a balanced playlist of both.</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7</a:t>
            </a:fld>
            <a:endParaRPr lang="en-US"/>
          </a:p>
        </p:txBody>
      </p:sp>
    </p:spTree>
    <p:extLst>
      <p:ext uri="{BB962C8B-B14F-4D97-AF65-F5344CB8AC3E}">
        <p14:creationId xmlns:p14="http://schemas.microsoft.com/office/powerpoint/2010/main" val="1478929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how my lyrical playlist would work, so you can see the song here 4 Your Eyez Only by J.Cole.  If you take a quick glance you can see its about praise in god, a family member dying.  If we input this into the model, you can see that it generates these songs with a similar message in regards to praising god and family members.</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8</a:t>
            </a:fld>
            <a:endParaRPr lang="en-US"/>
          </a:p>
        </p:txBody>
      </p:sp>
    </p:spTree>
    <p:extLst>
      <p:ext uri="{BB962C8B-B14F-4D97-AF65-F5344CB8AC3E}">
        <p14:creationId xmlns:p14="http://schemas.microsoft.com/office/powerpoint/2010/main" val="46726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to the audio features.  Here are the features </a:t>
            </a:r>
            <a:r>
              <a:rPr lang="en-US" baseline="0" dirty="0" err="1" smtClean="0"/>
              <a:t>danceability</a:t>
            </a:r>
            <a:r>
              <a:rPr lang="en-US" baseline="0" dirty="0" smtClean="0"/>
              <a:t> and energy that I mentioned before.  So if we input the song Humble my </a:t>
            </a:r>
            <a:r>
              <a:rPr lang="en-US" baseline="0" dirty="0" err="1" smtClean="0"/>
              <a:t>kendrick</a:t>
            </a:r>
            <a:r>
              <a:rPr lang="en-US" baseline="0" dirty="0" smtClean="0"/>
              <a:t> </a:t>
            </a:r>
            <a:r>
              <a:rPr lang="en-US" baseline="0" dirty="0" err="1" smtClean="0"/>
              <a:t>lamar</a:t>
            </a:r>
            <a:r>
              <a:rPr lang="en-US" baseline="0" dirty="0" smtClean="0"/>
              <a:t> into a model, there is a much higher </a:t>
            </a:r>
            <a:r>
              <a:rPr lang="en-US" baseline="0" dirty="0" err="1" smtClean="0"/>
              <a:t>probablity</a:t>
            </a:r>
            <a:r>
              <a:rPr lang="en-US" baseline="0" dirty="0" smtClean="0"/>
              <a:t> that we end up with a song like Get </a:t>
            </a:r>
            <a:r>
              <a:rPr lang="en-US" baseline="0" dirty="0" err="1" smtClean="0"/>
              <a:t>outta</a:t>
            </a:r>
            <a:r>
              <a:rPr lang="en-US" baseline="0" dirty="0" smtClean="0"/>
              <a:t> your mind by Lil Jon, due to similar features. On the contrary you can see the song blue by Zayn </a:t>
            </a:r>
            <a:r>
              <a:rPr lang="en-US" baseline="0" dirty="0" err="1" smtClean="0"/>
              <a:t>malik</a:t>
            </a:r>
            <a:r>
              <a:rPr lang="en-US" baseline="0" dirty="0" smtClean="0"/>
              <a:t>, has opposite features, so we can expect a song more in the likes of silent night by </a:t>
            </a:r>
            <a:r>
              <a:rPr lang="en-US" baseline="0" dirty="0" err="1" smtClean="0"/>
              <a:t>vanessa</a:t>
            </a:r>
            <a:r>
              <a:rPr lang="en-US" baseline="0" dirty="0" smtClean="0"/>
              <a:t> </a:t>
            </a:r>
            <a:r>
              <a:rPr lang="en-US" baseline="0" dirty="0" err="1" smtClean="0"/>
              <a:t>williams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9</a:t>
            </a:fld>
            <a:endParaRPr lang="en-US"/>
          </a:p>
        </p:txBody>
      </p:sp>
    </p:spTree>
    <p:extLst>
      <p:ext uri="{BB962C8B-B14F-4D97-AF65-F5344CB8AC3E}">
        <p14:creationId xmlns:p14="http://schemas.microsoft.com/office/powerpoint/2010/main" val="9193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I’m </a:t>
            </a:r>
            <a:r>
              <a:rPr lang="en-US" dirty="0" err="1" smtClean="0"/>
              <a:t>gonna</a:t>
            </a:r>
            <a:r>
              <a:rPr lang="en-US" dirty="0" smtClean="0"/>
              <a:t> show my web application</a:t>
            </a:r>
            <a:r>
              <a:rPr lang="en-US" baseline="0" dirty="0" smtClean="0"/>
              <a:t> that demonstrates everything we’ve gone over.  So you can see here you have an option to enter an artist and song for 4 different genres.  But if you scroll down the bottom, you can type in an artist and song for any genre.  And it’ll find a playlist combined all 4 of these genres.  So as an example, were </a:t>
            </a:r>
            <a:r>
              <a:rPr lang="en-US" baseline="0" dirty="0" err="1" smtClean="0"/>
              <a:t>gonna</a:t>
            </a:r>
            <a:r>
              <a:rPr lang="en-US" baseline="0" dirty="0" smtClean="0"/>
              <a:t> search one of my favorite songs Stargazing by Travis Scott. I love this song, but I actually don’t know many songs quite like it.  So we’ll see if my generator can give me something to listen to.  You can see here the first playlist generated is solely based on lyrics.  So its all based on context and meaning in the song.  If you scroll to the next playlist. You will see a playlist that is from similar audio features.  So all those features we talked about like </a:t>
            </a:r>
            <a:r>
              <a:rPr lang="en-US" baseline="0" dirty="0" err="1" smtClean="0"/>
              <a:t>danceability</a:t>
            </a:r>
            <a:r>
              <a:rPr lang="en-US" baseline="0" dirty="0" smtClean="0"/>
              <a:t>, energy, and </a:t>
            </a:r>
            <a:r>
              <a:rPr lang="en-US" baseline="0" dirty="0" err="1" smtClean="0"/>
              <a:t>acousticness</a:t>
            </a:r>
            <a:r>
              <a:rPr lang="en-US" baseline="0" dirty="0" smtClean="0"/>
              <a:t>.  Lastly, if you care about lyrics and audio equally, you can have it all with the best of both worlds playlist.  Which has a fair balance between both features, if that’s what your looking for.</a:t>
            </a:r>
            <a:endParaRPr lang="en-US" dirty="0"/>
          </a:p>
        </p:txBody>
      </p:sp>
      <p:sp>
        <p:nvSpPr>
          <p:cNvPr id="4" name="Slide Number Placeholder 3"/>
          <p:cNvSpPr>
            <a:spLocks noGrp="1"/>
          </p:cNvSpPr>
          <p:nvPr>
            <p:ph type="sldNum" sz="quarter" idx="10"/>
          </p:nvPr>
        </p:nvSpPr>
        <p:spPr/>
        <p:txBody>
          <a:bodyPr/>
          <a:lstStyle/>
          <a:p>
            <a:fld id="{7FACEEB8-9871-C249-B009-D72BAF50508A}" type="slidenum">
              <a:rPr lang="en-US" smtClean="0"/>
              <a:t>10</a:t>
            </a:fld>
            <a:endParaRPr lang="en-US"/>
          </a:p>
        </p:txBody>
      </p:sp>
    </p:spTree>
    <p:extLst>
      <p:ext uri="{BB962C8B-B14F-4D97-AF65-F5344CB8AC3E}">
        <p14:creationId xmlns:p14="http://schemas.microsoft.com/office/powerpoint/2010/main" val="161813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B61BEF0D-F0BB-DE4B-95CE-6DB70DBA9567}" type="datetimeFigureOut">
              <a:rPr lang="en-US" smtClean="0"/>
              <a:pPr/>
              <a:t>12/13/18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12/13/18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smtClean="0"/>
              <a:t>
              </a:t>
            </a:r>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12/13/18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675983"/>
      </p:ext>
    </p:extLst>
  </p:cSld>
  <p:clrMap bg1="lt1" tx1="dk1" bg2="lt2" tx2="dk2" accent1="accent1" accent2="accent2" accent3="accent3" accent4="accent4" accent5="accent5" accent6="accent6" hlink="hlink" folHlink="folHlink"/>
  <p:sldLayoutIdLst>
    <p:sldLayoutId id="2147484578" r:id="rId1"/>
    <p:sldLayoutId id="2147484579" r:id="rId2"/>
    <p:sldLayoutId id="2147484580" r:id="rId3"/>
    <p:sldLayoutId id="2147484581" r:id="rId4"/>
    <p:sldLayoutId id="2147484582" r:id="rId5"/>
    <p:sldLayoutId id="2147484583" r:id="rId6"/>
    <p:sldLayoutId id="2147484584" r:id="rId7"/>
    <p:sldLayoutId id="2147484585" r:id="rId8"/>
    <p:sldLayoutId id="2147484586" r:id="rId9"/>
    <p:sldLayoutId id="2147484587" r:id="rId10"/>
    <p:sldLayoutId id="2147484588"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27.png"/><Relationship Id="rId1" Type="http://schemas.microsoft.com/office/2007/relationships/media" Target="../media/media1.mov"/><Relationship Id="rId2" Type="http://schemas.openxmlformats.org/officeDocument/2006/relationships/video" Target="../media/media1.mov"/></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883117"/>
            <a:ext cx="8991600" cy="1645920"/>
          </a:xfrm>
        </p:spPr>
        <p:txBody>
          <a:bodyPr/>
          <a:lstStyle/>
          <a:p>
            <a:r>
              <a:rPr lang="en-US" dirty="0" smtClean="0">
                <a:latin typeface="+mn-lt"/>
                <a:ea typeface="PT Serif" charset="0"/>
                <a:cs typeface="PT Serif" charset="0"/>
              </a:rPr>
              <a:t>Music playlist generator</a:t>
            </a:r>
            <a:endParaRPr lang="en-US" dirty="0">
              <a:latin typeface="+mn-lt"/>
              <a:ea typeface="PT Serif" charset="0"/>
              <a:cs typeface="PT Serif" charset="0"/>
            </a:endParaRPr>
          </a:p>
        </p:txBody>
      </p:sp>
      <p:sp>
        <p:nvSpPr>
          <p:cNvPr id="3" name="Subtitle 2"/>
          <p:cNvSpPr>
            <a:spLocks noGrp="1"/>
          </p:cNvSpPr>
          <p:nvPr>
            <p:ph type="subTitle" idx="1"/>
          </p:nvPr>
        </p:nvSpPr>
        <p:spPr>
          <a:xfrm>
            <a:off x="0" y="2695839"/>
            <a:ext cx="12192000" cy="1239894"/>
          </a:xfrm>
        </p:spPr>
        <p:txBody>
          <a:bodyPr>
            <a:normAutofit/>
          </a:bodyPr>
          <a:lstStyle/>
          <a:p>
            <a:r>
              <a:rPr lang="en-US" sz="2400" b="1" dirty="0" smtClean="0">
                <a:latin typeface="PT Serif" charset="0"/>
                <a:ea typeface="PT Serif" charset="0"/>
                <a:cs typeface="PT Serif" charset="0"/>
              </a:rPr>
              <a:t>By: </a:t>
            </a:r>
            <a:r>
              <a:rPr lang="en-US" sz="2400" b="1" dirty="0">
                <a:latin typeface="PT Serif" charset="0"/>
                <a:ea typeface="PT Serif" charset="0"/>
                <a:cs typeface="PT Serif" charset="0"/>
              </a:rPr>
              <a:t>P</a:t>
            </a:r>
            <a:r>
              <a:rPr lang="en-US" sz="2400" b="1" dirty="0" smtClean="0">
                <a:latin typeface="PT Serif" charset="0"/>
                <a:ea typeface="PT Serif" charset="0"/>
                <a:cs typeface="PT Serif" charset="0"/>
              </a:rPr>
              <a:t>eyjmon </a:t>
            </a:r>
            <a:r>
              <a:rPr lang="en-US" sz="2400" b="1" dirty="0">
                <a:latin typeface="PT Serif" charset="0"/>
                <a:ea typeface="PT Serif" charset="0"/>
                <a:cs typeface="PT Serif" charset="0"/>
              </a:rPr>
              <a:t>A</a:t>
            </a:r>
            <a:r>
              <a:rPr lang="en-US" sz="2400" b="1" dirty="0" smtClean="0">
                <a:latin typeface="PT Serif" charset="0"/>
                <a:ea typeface="PT Serif" charset="0"/>
                <a:cs typeface="PT Serif" charset="0"/>
              </a:rPr>
              <a:t>hmad</a:t>
            </a:r>
            <a:endParaRPr lang="en-US" sz="2400" b="1" dirty="0">
              <a:latin typeface="PT Serif" charset="0"/>
              <a:ea typeface="PT Serif" charset="0"/>
              <a:cs typeface="PT 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4257" y="3382565"/>
            <a:ext cx="3182112" cy="31821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2768" y="3382565"/>
            <a:ext cx="2581869" cy="318163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5989" y="3382565"/>
            <a:ext cx="3181633" cy="3181633"/>
          </a:xfrm>
          <a:prstGeom prst="rect">
            <a:avLst/>
          </a:prstGeom>
        </p:spPr>
      </p:pic>
    </p:spTree>
    <p:extLst>
      <p:ext uri="{BB962C8B-B14F-4D97-AF65-F5344CB8AC3E}">
        <p14:creationId xmlns:p14="http://schemas.microsoft.com/office/powerpoint/2010/main" val="872876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laylist_flas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6850"/>
            <a:ext cx="12192000" cy="6661150"/>
          </a:xfrm>
          <a:prstGeom prst="rect">
            <a:avLst/>
          </a:prstGeom>
        </p:spPr>
      </p:pic>
    </p:spTree>
    <p:extLst>
      <p:ext uri="{BB962C8B-B14F-4D97-AF65-F5344CB8AC3E}">
        <p14:creationId xmlns:p14="http://schemas.microsoft.com/office/powerpoint/2010/main" val="89244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 For Listening!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136" y="2556933"/>
            <a:ext cx="2777066" cy="347133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9243" y="2575403"/>
            <a:ext cx="1126067" cy="1126067"/>
          </a:xfrm>
          <a:prstGeom prst="rect">
            <a:avLst/>
          </a:prstGeom>
        </p:spPr>
      </p:pic>
      <p:sp>
        <p:nvSpPr>
          <p:cNvPr id="11" name="TextBox 10"/>
          <p:cNvSpPr txBox="1"/>
          <p:nvPr/>
        </p:nvSpPr>
        <p:spPr>
          <a:xfrm>
            <a:off x="7315200" y="2581172"/>
            <a:ext cx="2777067" cy="3416320"/>
          </a:xfrm>
          <a:prstGeom prst="rect">
            <a:avLst/>
          </a:prstGeom>
          <a:noFill/>
        </p:spPr>
        <p:txBody>
          <a:bodyPr wrap="square" rtlCol="0">
            <a:spAutoFit/>
          </a:bodyPr>
          <a:lstStyle/>
          <a:p>
            <a:endParaRPr lang="en-US" dirty="0" smtClean="0"/>
          </a:p>
          <a:p>
            <a:r>
              <a:rPr lang="en-US" dirty="0" smtClean="0"/>
              <a:t>Peyjmon Ahmad</a:t>
            </a:r>
          </a:p>
          <a:p>
            <a:endParaRPr lang="en-US" dirty="0"/>
          </a:p>
          <a:p>
            <a:endParaRPr lang="en-US" dirty="0" smtClean="0"/>
          </a:p>
          <a:p>
            <a:endParaRPr lang="en-US" dirty="0"/>
          </a:p>
          <a:p>
            <a:endParaRPr lang="en-US" dirty="0" smtClean="0"/>
          </a:p>
          <a:p>
            <a:r>
              <a:rPr lang="en-US" dirty="0" err="1"/>
              <a:t>p</a:t>
            </a:r>
            <a:r>
              <a:rPr lang="en-US" dirty="0" err="1" smtClean="0"/>
              <a:t>eyjmonahmad</a:t>
            </a:r>
            <a:endParaRPr lang="en-US" dirty="0" smtClean="0"/>
          </a:p>
          <a:p>
            <a:endParaRPr lang="en-US" dirty="0"/>
          </a:p>
          <a:p>
            <a:endParaRPr lang="en-US" dirty="0" smtClean="0"/>
          </a:p>
          <a:p>
            <a:endParaRPr lang="en-US" dirty="0"/>
          </a:p>
          <a:p>
            <a:r>
              <a:rPr lang="en-US" dirty="0" err="1" smtClean="0"/>
              <a:t>peyjmon.a@gmail.com</a:t>
            </a:r>
            <a:endParaRPr lang="en-US" dirty="0" smtClean="0"/>
          </a:p>
          <a:p>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6070598" y="3864849"/>
            <a:ext cx="1124712" cy="1124712"/>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0598" y="4989562"/>
            <a:ext cx="1124712" cy="1124712"/>
          </a:xfrm>
          <a:prstGeom prst="rect">
            <a:avLst/>
          </a:prstGeom>
        </p:spPr>
      </p:pic>
    </p:spTree>
    <p:extLst>
      <p:ext uri="{BB962C8B-B14F-4D97-AF65-F5344CB8AC3E}">
        <p14:creationId xmlns:p14="http://schemas.microsoft.com/office/powerpoint/2010/main" val="432962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mn-lt"/>
                <a:ea typeface="PT Serif" charset="0"/>
                <a:cs typeface="PT Serif" charset="0"/>
              </a:rPr>
              <a:t>Objective</a:t>
            </a:r>
            <a:endParaRPr lang="en-US" dirty="0">
              <a:latin typeface="+mn-lt"/>
              <a:ea typeface="PT Serif" charset="0"/>
              <a:cs typeface="PT Serif" charset="0"/>
            </a:endParaRPr>
          </a:p>
        </p:txBody>
      </p:sp>
      <p:sp>
        <p:nvSpPr>
          <p:cNvPr id="3" name="Content Placeholder 2"/>
          <p:cNvSpPr>
            <a:spLocks noGrp="1"/>
          </p:cNvSpPr>
          <p:nvPr>
            <p:ph idx="1"/>
          </p:nvPr>
        </p:nvSpPr>
        <p:spPr>
          <a:xfrm>
            <a:off x="988631" y="2495253"/>
            <a:ext cx="7729728" cy="3101983"/>
          </a:xfrm>
        </p:spPr>
        <p:txBody>
          <a:bodyPr/>
          <a:lstStyle/>
          <a:p>
            <a:endParaRPr lang="en-US" dirty="0" smtClean="0">
              <a:ea typeface="PT Serif" charset="0"/>
              <a:cs typeface="PT Serif" charset="0"/>
            </a:endParaRPr>
          </a:p>
          <a:p>
            <a:r>
              <a:rPr lang="en-US" dirty="0" smtClean="0">
                <a:ea typeface="PT Serif" charset="0"/>
                <a:cs typeface="PT Serif" charset="0"/>
              </a:rPr>
              <a:t>Gather thousands of songs from artists last 2-3 albums</a:t>
            </a:r>
          </a:p>
          <a:p>
            <a:r>
              <a:rPr lang="en-US" dirty="0" smtClean="0">
                <a:ea typeface="PT Serif" charset="0"/>
                <a:cs typeface="PT Serif" charset="0"/>
              </a:rPr>
              <a:t>Hip hop, R&amp;B, Country, and Rock </a:t>
            </a:r>
          </a:p>
          <a:p>
            <a:r>
              <a:rPr lang="en-US" dirty="0" smtClean="0">
                <a:ea typeface="PT Serif" charset="0"/>
                <a:cs typeface="PT Serif" charset="0"/>
              </a:rPr>
              <a:t>Find the songs with the closest lyrical and audio similarities </a:t>
            </a:r>
          </a:p>
          <a:p>
            <a:r>
              <a:rPr lang="en-US" dirty="0" smtClean="0">
                <a:ea typeface="PT Serif" charset="0"/>
                <a:cs typeface="PT Serif" charset="0"/>
              </a:rPr>
              <a:t>Generate optimal playlists of 10-15 songs each</a:t>
            </a:r>
            <a:endParaRPr lang="en-US" dirty="0">
              <a:ea typeface="PT Serif" charset="0"/>
              <a:cs typeface="PT 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1" y="2418855"/>
            <a:ext cx="4465782" cy="3178381"/>
          </a:xfrm>
          <a:prstGeom prst="rect">
            <a:avLst/>
          </a:prstGeom>
        </p:spPr>
      </p:pic>
    </p:spTree>
    <p:extLst>
      <p:ext uri="{BB962C8B-B14F-4D97-AF65-F5344CB8AC3E}">
        <p14:creationId xmlns:p14="http://schemas.microsoft.com/office/powerpoint/2010/main" val="884355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H="1">
            <a:off x="5659581" y="1154660"/>
            <a:ext cx="13855" cy="54586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260764" y="1620982"/>
            <a:ext cx="8825345" cy="13854"/>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60764" y="1117661"/>
            <a:ext cx="4260272" cy="584775"/>
          </a:xfrm>
          <a:prstGeom prst="rect">
            <a:avLst/>
          </a:prstGeom>
          <a:noFill/>
        </p:spPr>
        <p:txBody>
          <a:bodyPr wrap="square" rtlCol="0">
            <a:spAutoFit/>
          </a:bodyPr>
          <a:lstStyle/>
          <a:p>
            <a:pPr algn="ctr"/>
            <a:r>
              <a:rPr lang="en-US" sz="3200" dirty="0" smtClean="0">
                <a:latin typeface="PT Serif" charset="0"/>
                <a:ea typeface="PT Serif" charset="0"/>
                <a:cs typeface="PT Serif" charset="0"/>
              </a:rPr>
              <a:t>Tools</a:t>
            </a:r>
            <a:endParaRPr lang="en-US" sz="3200" dirty="0">
              <a:latin typeface="PT Serif" charset="0"/>
              <a:ea typeface="PT Serif" charset="0"/>
              <a:cs typeface="PT Serif" charset="0"/>
            </a:endParaRPr>
          </a:p>
        </p:txBody>
      </p:sp>
      <p:sp>
        <p:nvSpPr>
          <p:cNvPr id="10" name="TextBox 9"/>
          <p:cNvSpPr txBox="1"/>
          <p:nvPr/>
        </p:nvSpPr>
        <p:spPr>
          <a:xfrm>
            <a:off x="5897066" y="1141378"/>
            <a:ext cx="4412673" cy="584775"/>
          </a:xfrm>
          <a:prstGeom prst="rect">
            <a:avLst/>
          </a:prstGeom>
          <a:noFill/>
        </p:spPr>
        <p:txBody>
          <a:bodyPr wrap="square" rtlCol="0">
            <a:spAutoFit/>
          </a:bodyPr>
          <a:lstStyle/>
          <a:p>
            <a:pPr algn="ctr"/>
            <a:r>
              <a:rPr lang="en-US" sz="3200" dirty="0" smtClean="0">
                <a:latin typeface="PT Serif" charset="0"/>
                <a:ea typeface="PT Serif" charset="0"/>
                <a:cs typeface="PT Serif" charset="0"/>
              </a:rPr>
              <a:t>Data Sources</a:t>
            </a:r>
            <a:endParaRPr lang="en-US" sz="3200" dirty="0">
              <a:latin typeface="PT Serif" charset="0"/>
              <a:ea typeface="PT Serif" charset="0"/>
              <a:cs typeface="PT Serif"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910" y="3178498"/>
            <a:ext cx="1616205" cy="185540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785" y="1958348"/>
            <a:ext cx="2051767" cy="11048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405" y="2244979"/>
            <a:ext cx="2429546" cy="75346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7054" y="4957775"/>
            <a:ext cx="1685437" cy="1685437"/>
          </a:xfrm>
          <a:prstGeom prst="rect">
            <a:avLst/>
          </a:prstGeom>
        </p:spPr>
      </p:pic>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1839" y="1726153"/>
            <a:ext cx="1452345" cy="1452345"/>
          </a:xfrm>
          <a:prstGeom prst="rect">
            <a:avLst/>
          </a:prstGeom>
        </p:spPr>
      </p:pic>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84836" y="5106814"/>
            <a:ext cx="1092936" cy="1404879"/>
          </a:xfrm>
          <a:prstGeom prst="rect">
            <a:avLst/>
          </a:prstGeom>
        </p:spPr>
      </p:pic>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5433" y="3386737"/>
            <a:ext cx="2114354" cy="1247843"/>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5739" y="3676693"/>
            <a:ext cx="2415297" cy="957887"/>
          </a:xfrm>
          <a:prstGeom prst="rect">
            <a:avLst/>
          </a:prstGeom>
        </p:spPr>
      </p:pic>
      <p:pic>
        <p:nvPicPr>
          <p:cNvPr id="5" name="Pictur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6129" y="5106814"/>
            <a:ext cx="2196757" cy="1422400"/>
          </a:xfrm>
          <a:prstGeom prst="rect">
            <a:avLst/>
          </a:prstGeom>
        </p:spPr>
      </p:pic>
    </p:spTree>
    <p:extLst>
      <p:ext uri="{BB962C8B-B14F-4D97-AF65-F5344CB8AC3E}">
        <p14:creationId xmlns:p14="http://schemas.microsoft.com/office/powerpoint/2010/main" val="149571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38158"/>
            <a:ext cx="7729728" cy="1188720"/>
          </a:xfrm>
        </p:spPr>
        <p:txBody>
          <a:bodyPr/>
          <a:lstStyle/>
          <a:p>
            <a:r>
              <a:rPr lang="en-US" dirty="0" smtClean="0">
                <a:latin typeface="+mn-lt"/>
                <a:ea typeface="PT Serif" charset="0"/>
                <a:cs typeface="PT Serif" charset="0"/>
              </a:rPr>
              <a:t>Data distribution</a:t>
            </a:r>
            <a:endParaRPr lang="en-US" dirty="0">
              <a:latin typeface="+mn-lt"/>
              <a:ea typeface="PT Serif" charset="0"/>
              <a:cs typeface="PT Serif" charset="0"/>
            </a:endParaRPr>
          </a:p>
        </p:txBody>
      </p:sp>
      <p:sp>
        <p:nvSpPr>
          <p:cNvPr id="6" name="TextBox 5"/>
          <p:cNvSpPr txBox="1"/>
          <p:nvPr/>
        </p:nvSpPr>
        <p:spPr>
          <a:xfrm>
            <a:off x="1633141" y="5143500"/>
            <a:ext cx="8925718" cy="1015663"/>
          </a:xfrm>
          <a:prstGeom prst="rect">
            <a:avLst/>
          </a:prstGeom>
          <a:noFill/>
        </p:spPr>
        <p:txBody>
          <a:bodyPr wrap="square" rtlCol="0">
            <a:spAutoFit/>
          </a:bodyPr>
          <a:lstStyle/>
          <a:p>
            <a:pPr algn="ctr"/>
            <a:r>
              <a:rPr lang="en-US" sz="2000" dirty="0" smtClean="0">
                <a:ea typeface="PT Serif" charset="0"/>
                <a:cs typeface="PT Serif" charset="0"/>
              </a:rPr>
              <a:t>Total artists: 800</a:t>
            </a:r>
          </a:p>
          <a:p>
            <a:pPr algn="ctr"/>
            <a:r>
              <a:rPr lang="en-US" sz="2000" dirty="0" smtClean="0">
                <a:ea typeface="PT Serif" charset="0"/>
                <a:cs typeface="PT Serif" charset="0"/>
              </a:rPr>
              <a:t>Total songs: 14,000</a:t>
            </a:r>
          </a:p>
          <a:p>
            <a:pPr algn="ctr"/>
            <a:r>
              <a:rPr lang="en-US" sz="2000" dirty="0" smtClean="0">
                <a:ea typeface="PT Serif" charset="0"/>
                <a:cs typeface="PT Serif" charset="0"/>
              </a:rPr>
              <a:t>Songs per artist: 17.5</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14500"/>
            <a:ext cx="4902200" cy="3429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51" y="1714500"/>
            <a:ext cx="5003800" cy="3429000"/>
          </a:xfrm>
          <a:prstGeom prst="rect">
            <a:avLst/>
          </a:prstGeom>
        </p:spPr>
      </p:pic>
    </p:spTree>
    <p:extLst>
      <p:ext uri="{BB962C8B-B14F-4D97-AF65-F5344CB8AC3E}">
        <p14:creationId xmlns:p14="http://schemas.microsoft.com/office/powerpoint/2010/main" val="206185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574728"/>
            <a:ext cx="7729728" cy="1188720"/>
          </a:xfrm>
        </p:spPr>
        <p:txBody>
          <a:bodyPr/>
          <a:lstStyle/>
          <a:p>
            <a:r>
              <a:rPr lang="en-US" dirty="0" smtClean="0"/>
              <a:t>Audio features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2264833"/>
            <a:ext cx="4885680" cy="3429000"/>
          </a:xfrm>
          <a:prstGeom prst="rect">
            <a:avLst/>
          </a:prstGeom>
          <a:effectLst>
            <a:outerShdw blurRad="50800" dist="50800" dir="5400000" algn="ctr" rotWithShape="0">
              <a:srgbClr val="000000">
                <a:alpha val="50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23" y="2264833"/>
            <a:ext cx="4795444" cy="3429000"/>
          </a:xfrm>
          <a:prstGeom prst="rect">
            <a:avLst/>
          </a:prstGeom>
          <a:effectLst>
            <a:outerShdw blurRad="50800" dist="50800" dir="5400000" algn="ctr" rotWithShape="0">
              <a:srgbClr val="000000">
                <a:alpha val="50000"/>
              </a:srgbClr>
            </a:outerShdw>
          </a:effectLst>
        </p:spPr>
      </p:pic>
    </p:spTree>
    <p:extLst>
      <p:ext uri="{BB962C8B-B14F-4D97-AF65-F5344CB8AC3E}">
        <p14:creationId xmlns:p14="http://schemas.microsoft.com/office/powerpoint/2010/main" val="1873179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8845" y="424364"/>
            <a:ext cx="7729728" cy="1188720"/>
          </a:xfrm>
        </p:spPr>
        <p:txBody>
          <a:bodyPr/>
          <a:lstStyle/>
          <a:p>
            <a:r>
              <a:rPr lang="en-US" dirty="0" smtClean="0"/>
              <a:t>Audio feature Relationships</a:t>
            </a:r>
            <a:endParaRPr lang="en-US" dirty="0"/>
          </a:p>
        </p:txBody>
      </p:sp>
      <p:sp>
        <p:nvSpPr>
          <p:cNvPr id="8" name="TextBox 7"/>
          <p:cNvSpPr txBox="1"/>
          <p:nvPr/>
        </p:nvSpPr>
        <p:spPr>
          <a:xfrm>
            <a:off x="7415703" y="3031173"/>
            <a:ext cx="4047067" cy="1754326"/>
          </a:xfrm>
          <a:prstGeom prst="rect">
            <a:avLst/>
          </a:prstGeom>
          <a:noFill/>
        </p:spPr>
        <p:txBody>
          <a:bodyPr wrap="square" rtlCol="0">
            <a:spAutoFit/>
          </a:bodyPr>
          <a:lstStyle/>
          <a:p>
            <a:pPr algn="ctr"/>
            <a:endParaRPr lang="en-US" u="sng" dirty="0" smtClean="0"/>
          </a:p>
          <a:p>
            <a:r>
              <a:rPr lang="en-US" dirty="0" smtClean="0"/>
              <a:t>High </a:t>
            </a:r>
            <a:r>
              <a:rPr lang="en-US" dirty="0" err="1" smtClean="0"/>
              <a:t>acousticness</a:t>
            </a:r>
            <a:r>
              <a:rPr lang="en-US" dirty="0" smtClean="0"/>
              <a:t> = Low </a:t>
            </a:r>
            <a:r>
              <a:rPr lang="en-US" dirty="0" err="1" smtClean="0"/>
              <a:t>danceability</a:t>
            </a:r>
            <a:endParaRPr lang="en-US" dirty="0" smtClean="0"/>
          </a:p>
          <a:p>
            <a:endParaRPr lang="en-US" dirty="0"/>
          </a:p>
          <a:p>
            <a:r>
              <a:rPr lang="en-US" dirty="0" smtClean="0"/>
              <a:t>High </a:t>
            </a:r>
            <a:r>
              <a:rPr lang="en-US" dirty="0" err="1" smtClean="0"/>
              <a:t>acousticness</a:t>
            </a:r>
            <a:r>
              <a:rPr lang="en-US" dirty="0" smtClean="0"/>
              <a:t> = Low energy</a:t>
            </a:r>
          </a:p>
          <a:p>
            <a:endParaRPr lang="en-US" dirty="0"/>
          </a:p>
          <a:p>
            <a:r>
              <a:rPr lang="en-US" dirty="0" smtClean="0"/>
              <a:t>High </a:t>
            </a:r>
            <a:r>
              <a:rPr lang="en-US" dirty="0" err="1" smtClean="0"/>
              <a:t>danceability</a:t>
            </a:r>
            <a:r>
              <a:rPr lang="en-US" dirty="0" smtClean="0"/>
              <a:t> = High valence </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770" y="1862667"/>
            <a:ext cx="5943600" cy="4521200"/>
          </a:xfrm>
          <a:prstGeom prst="rect">
            <a:avLst/>
          </a:prstGeom>
          <a:ln>
            <a:solidFill>
              <a:schemeClr val="tx1"/>
            </a:solidFill>
          </a:ln>
          <a:effectLst>
            <a:outerShdw blurRad="50800" dist="76200" dir="10800000" algn="r" rotWithShape="0">
              <a:prstClr val="black">
                <a:alpha val="40000"/>
              </a:prstClr>
            </a:outerShdw>
          </a:effectLst>
          <a:scene3d>
            <a:camera prst="orthographicFront"/>
            <a:lightRig rig="threePt" dir="t"/>
          </a:scene3d>
          <a:sp3d prstMaterial="matte"/>
        </p:spPr>
      </p:pic>
    </p:spTree>
    <p:extLst>
      <p:ext uri="{BB962C8B-B14F-4D97-AF65-F5344CB8AC3E}">
        <p14:creationId xmlns:p14="http://schemas.microsoft.com/office/powerpoint/2010/main" val="181679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9104"/>
            <a:ext cx="7729728" cy="1188720"/>
          </a:xfrm>
        </p:spPr>
        <p:txBody>
          <a:bodyPr/>
          <a:lstStyle/>
          <a:p>
            <a:r>
              <a:rPr lang="en-US" dirty="0" smtClean="0"/>
              <a:t>Modeling process</a:t>
            </a:r>
            <a:endParaRPr lang="en-US" dirty="0"/>
          </a:p>
        </p:txBody>
      </p:sp>
      <p:sp>
        <p:nvSpPr>
          <p:cNvPr id="8" name="TextBox 7"/>
          <p:cNvSpPr txBox="1"/>
          <p:nvPr/>
        </p:nvSpPr>
        <p:spPr>
          <a:xfrm>
            <a:off x="2231136" y="1896051"/>
            <a:ext cx="2963333" cy="212365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u="sng" dirty="0" smtClean="0"/>
              <a:t>Lyrics Playlist</a:t>
            </a:r>
          </a:p>
          <a:p>
            <a:pPr algn="ctr"/>
            <a:endParaRPr lang="en-US" u="sng" dirty="0" smtClean="0"/>
          </a:p>
          <a:p>
            <a:pPr algn="ctr"/>
            <a:r>
              <a:rPr lang="en-US" dirty="0" smtClean="0"/>
              <a:t>LDA (Topics)</a:t>
            </a:r>
          </a:p>
          <a:p>
            <a:pPr algn="ctr"/>
            <a:endParaRPr lang="en-US" dirty="0"/>
          </a:p>
          <a:p>
            <a:pPr algn="ctr"/>
            <a:r>
              <a:rPr lang="en-US" dirty="0" smtClean="0"/>
              <a:t>Word2Vec (Context)</a:t>
            </a:r>
          </a:p>
          <a:p>
            <a:pPr algn="ctr"/>
            <a:endParaRPr lang="en-US" dirty="0"/>
          </a:p>
          <a:p>
            <a:pPr algn="ctr"/>
            <a:r>
              <a:rPr lang="en-US" dirty="0" smtClean="0"/>
              <a:t>Nearest Neighbors</a:t>
            </a:r>
          </a:p>
        </p:txBody>
      </p:sp>
      <p:sp>
        <p:nvSpPr>
          <p:cNvPr id="26" name="Down Arrow 25"/>
          <p:cNvSpPr/>
          <p:nvPr/>
        </p:nvSpPr>
        <p:spPr>
          <a:xfrm rot="2700000">
            <a:off x="7763121" y="3962984"/>
            <a:ext cx="283656" cy="107213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TextBox 26"/>
          <p:cNvSpPr txBox="1"/>
          <p:nvPr/>
        </p:nvSpPr>
        <p:spPr>
          <a:xfrm>
            <a:off x="6943239" y="1896051"/>
            <a:ext cx="2963333" cy="212365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u="sng" dirty="0" smtClean="0"/>
              <a:t>Audio Playlist</a:t>
            </a:r>
          </a:p>
          <a:p>
            <a:pPr algn="ctr"/>
            <a:endParaRPr lang="en-US" u="sng" dirty="0" smtClean="0"/>
          </a:p>
          <a:p>
            <a:pPr algn="ctr"/>
            <a:r>
              <a:rPr lang="en-US" dirty="0" smtClean="0"/>
              <a:t>Correlation</a:t>
            </a:r>
          </a:p>
          <a:p>
            <a:pPr algn="ctr"/>
            <a:endParaRPr lang="en-US" dirty="0"/>
          </a:p>
          <a:p>
            <a:pPr algn="ctr"/>
            <a:r>
              <a:rPr lang="en-US" dirty="0" smtClean="0"/>
              <a:t>Standard scaling</a:t>
            </a:r>
          </a:p>
          <a:p>
            <a:pPr algn="ctr"/>
            <a:endParaRPr lang="en-US" dirty="0"/>
          </a:p>
          <a:p>
            <a:pPr algn="ctr"/>
            <a:r>
              <a:rPr lang="en-US" dirty="0" smtClean="0"/>
              <a:t>Nearest Neighbors</a:t>
            </a:r>
          </a:p>
        </p:txBody>
      </p:sp>
      <p:sp>
        <p:nvSpPr>
          <p:cNvPr id="28" name="Down Arrow 27"/>
          <p:cNvSpPr/>
          <p:nvPr/>
        </p:nvSpPr>
        <p:spPr>
          <a:xfrm rot="18900000">
            <a:off x="4096718" y="3962985"/>
            <a:ext cx="283656" cy="107213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ounded Rectangle 28"/>
          <p:cNvSpPr/>
          <p:nvPr/>
        </p:nvSpPr>
        <p:spPr>
          <a:xfrm>
            <a:off x="4742144" y="4805630"/>
            <a:ext cx="2707711" cy="13377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Combined Playlist</a:t>
            </a:r>
            <a:endParaRPr lang="en-US" dirty="0">
              <a:solidFill>
                <a:schemeClr val="tx1"/>
              </a:solidFill>
            </a:endParaRPr>
          </a:p>
        </p:txBody>
      </p:sp>
    </p:spTree>
    <p:extLst>
      <p:ext uri="{BB962C8B-B14F-4D97-AF65-F5344CB8AC3E}">
        <p14:creationId xmlns:p14="http://schemas.microsoft.com/office/powerpoint/2010/main" val="648177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8459" y="97918"/>
            <a:ext cx="8007927" cy="794835"/>
          </a:xfrm>
        </p:spPr>
        <p:txBody>
          <a:bodyPr>
            <a:normAutofit/>
          </a:bodyPr>
          <a:lstStyle/>
          <a:p>
            <a:r>
              <a:rPr lang="en-US" dirty="0" smtClean="0"/>
              <a:t>Lyrical neighbors</a:t>
            </a:r>
            <a:endParaRPr lang="en-US" dirty="0"/>
          </a:p>
        </p:txBody>
      </p:sp>
      <p:sp>
        <p:nvSpPr>
          <p:cNvPr id="16" name="TextBox 15"/>
          <p:cNvSpPr txBox="1"/>
          <p:nvPr/>
        </p:nvSpPr>
        <p:spPr>
          <a:xfrm>
            <a:off x="0" y="1028029"/>
            <a:ext cx="12192000" cy="382607"/>
          </a:xfrm>
          <a:prstGeom prst="rect">
            <a:avLst/>
          </a:prstGeom>
          <a:noFill/>
        </p:spPr>
        <p:txBody>
          <a:bodyPr wrap="square" rtlCol="0">
            <a:spAutoFit/>
          </a:bodyPr>
          <a:lstStyle/>
          <a:p>
            <a:pPr algn="ctr"/>
            <a:r>
              <a:rPr lang="en-US" dirty="0" smtClean="0"/>
              <a:t>J.Cole- 4 Your Eyez Only </a:t>
            </a:r>
            <a:endParaRPr lang="en-US" dirty="0"/>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t="33939" r="466" b="34443"/>
          <a:stretch/>
        </p:blipFill>
        <p:spPr>
          <a:xfrm>
            <a:off x="4092922" y="1446557"/>
            <a:ext cx="3959000" cy="2235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t="29293" r="325" b="39873"/>
          <a:stretch/>
        </p:blipFill>
        <p:spPr>
          <a:xfrm>
            <a:off x="4140557" y="4418081"/>
            <a:ext cx="3843185" cy="2114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t="24758" r="1363" b="38889"/>
          <a:stretch/>
        </p:blipFill>
        <p:spPr>
          <a:xfrm>
            <a:off x="176996" y="4109242"/>
            <a:ext cx="3810000" cy="2496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TextBox 23"/>
          <p:cNvSpPr txBox="1"/>
          <p:nvPr/>
        </p:nvSpPr>
        <p:spPr>
          <a:xfrm>
            <a:off x="176996" y="3742135"/>
            <a:ext cx="3810000" cy="369332"/>
          </a:xfrm>
          <a:prstGeom prst="rect">
            <a:avLst/>
          </a:prstGeom>
          <a:noFill/>
        </p:spPr>
        <p:txBody>
          <a:bodyPr wrap="square" rtlCol="0">
            <a:spAutoFit/>
          </a:bodyPr>
          <a:lstStyle/>
          <a:p>
            <a:pPr algn="ctr"/>
            <a:r>
              <a:rPr lang="en-US" dirty="0" smtClean="0"/>
              <a:t>Brother Ali - Stop the Press</a:t>
            </a:r>
            <a:endParaRPr lang="en-US" dirty="0"/>
          </a:p>
        </p:txBody>
      </p:sp>
      <p:sp>
        <p:nvSpPr>
          <p:cNvPr id="25" name="TextBox 24"/>
          <p:cNvSpPr txBox="1"/>
          <p:nvPr/>
        </p:nvSpPr>
        <p:spPr>
          <a:xfrm>
            <a:off x="4140557" y="4037521"/>
            <a:ext cx="3843185" cy="375496"/>
          </a:xfrm>
          <a:prstGeom prst="rect">
            <a:avLst/>
          </a:prstGeom>
          <a:noFill/>
        </p:spPr>
        <p:txBody>
          <a:bodyPr wrap="square" rtlCol="0">
            <a:spAutoFit/>
          </a:bodyPr>
          <a:lstStyle/>
          <a:p>
            <a:pPr algn="ctr"/>
            <a:r>
              <a:rPr lang="en-US" smtClean="0"/>
              <a:t>Pro Era- Waves</a:t>
            </a:r>
            <a:endParaRPr lang="en-US" dirty="0"/>
          </a:p>
        </p:txBody>
      </p:sp>
      <p:sp>
        <p:nvSpPr>
          <p:cNvPr id="29" name="TextBox 28"/>
          <p:cNvSpPr txBox="1"/>
          <p:nvPr/>
        </p:nvSpPr>
        <p:spPr>
          <a:xfrm>
            <a:off x="372660" y="4128846"/>
            <a:ext cx="2658533" cy="349728"/>
          </a:xfrm>
          <a:prstGeom prst="rect">
            <a:avLst/>
          </a:prstGeom>
          <a:solidFill>
            <a:srgbClr val="FFFF00">
              <a:alpha val="35000"/>
            </a:srgbClr>
          </a:solidFill>
        </p:spPr>
        <p:txBody>
          <a:bodyPr wrap="square" rtlCol="0">
            <a:spAutoFit/>
          </a:bodyPr>
          <a:lstStyle/>
          <a:p>
            <a:endParaRPr lang="en-US"/>
          </a:p>
        </p:txBody>
      </p:sp>
      <p:sp>
        <p:nvSpPr>
          <p:cNvPr id="30" name="TextBox 29"/>
          <p:cNvSpPr txBox="1"/>
          <p:nvPr/>
        </p:nvSpPr>
        <p:spPr>
          <a:xfrm>
            <a:off x="4246481" y="1528207"/>
            <a:ext cx="3525919" cy="421835"/>
          </a:xfrm>
          <a:prstGeom prst="rect">
            <a:avLst/>
          </a:prstGeom>
          <a:solidFill>
            <a:srgbClr val="FFFF00">
              <a:alpha val="35000"/>
            </a:srgbClr>
          </a:solidFill>
        </p:spPr>
        <p:txBody>
          <a:bodyPr wrap="square" rtlCol="0">
            <a:spAutoFit/>
          </a:bodyPr>
          <a:lstStyle/>
          <a:p>
            <a:endParaRPr lang="en-US"/>
          </a:p>
        </p:txBody>
      </p:sp>
      <p:sp>
        <p:nvSpPr>
          <p:cNvPr id="31" name="TextBox 30"/>
          <p:cNvSpPr txBox="1"/>
          <p:nvPr/>
        </p:nvSpPr>
        <p:spPr>
          <a:xfrm>
            <a:off x="4246482" y="2760133"/>
            <a:ext cx="1984986" cy="321734"/>
          </a:xfrm>
          <a:prstGeom prst="rect">
            <a:avLst/>
          </a:prstGeom>
          <a:solidFill>
            <a:srgbClr val="FFFF00">
              <a:alpha val="35000"/>
            </a:srgbClr>
          </a:solidFill>
        </p:spPr>
        <p:txBody>
          <a:bodyPr wrap="square" rtlCol="0">
            <a:spAutoFit/>
          </a:bodyPr>
          <a:lstStyle/>
          <a:p>
            <a:endParaRPr lang="en-US"/>
          </a:p>
        </p:txBody>
      </p:sp>
      <p:sp>
        <p:nvSpPr>
          <p:cNvPr id="37" name="TextBox 36"/>
          <p:cNvSpPr txBox="1"/>
          <p:nvPr/>
        </p:nvSpPr>
        <p:spPr>
          <a:xfrm>
            <a:off x="4246481" y="5447042"/>
            <a:ext cx="2950186" cy="375496"/>
          </a:xfrm>
          <a:prstGeom prst="rect">
            <a:avLst/>
          </a:prstGeom>
          <a:solidFill>
            <a:srgbClr val="FFFF00">
              <a:alpha val="35000"/>
            </a:srgbClr>
          </a:solidFill>
        </p:spPr>
        <p:txBody>
          <a:bodyPr wrap="square" rtlCol="0">
            <a:spAutoFit/>
          </a:bodyPr>
          <a:lstStyle/>
          <a:p>
            <a:endParaRPr lang="en-US"/>
          </a:p>
        </p:txBody>
      </p:sp>
      <p:pic>
        <p:nvPicPr>
          <p:cNvPr id="40" name="Picture 39"/>
          <p:cNvPicPr>
            <a:picLocks noChangeAspect="1"/>
          </p:cNvPicPr>
          <p:nvPr/>
        </p:nvPicPr>
        <p:blipFill rotWithShape="1">
          <a:blip r:embed="rId6">
            <a:extLst>
              <a:ext uri="{28A0092B-C50C-407E-A947-70E740481C1C}">
                <a14:useLocalDpi xmlns:a14="http://schemas.microsoft.com/office/drawing/2010/main" val="0"/>
              </a:ext>
            </a:extLst>
          </a:blip>
          <a:srcRect t="13432" b="53696"/>
          <a:stretch/>
        </p:blipFill>
        <p:spPr>
          <a:xfrm>
            <a:off x="8137303" y="4319863"/>
            <a:ext cx="3857625" cy="2254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2" name="TextBox 71"/>
          <p:cNvSpPr txBox="1"/>
          <p:nvPr/>
        </p:nvSpPr>
        <p:spPr>
          <a:xfrm>
            <a:off x="4246481" y="5077710"/>
            <a:ext cx="3525919" cy="369332"/>
          </a:xfrm>
          <a:prstGeom prst="rect">
            <a:avLst/>
          </a:prstGeom>
          <a:solidFill>
            <a:srgbClr val="FFFF00">
              <a:alpha val="35000"/>
            </a:srgbClr>
          </a:solidFill>
        </p:spPr>
        <p:txBody>
          <a:bodyPr wrap="square" rtlCol="0">
            <a:spAutoFit/>
          </a:bodyPr>
          <a:lstStyle/>
          <a:p>
            <a:endParaRPr lang="en-US" dirty="0"/>
          </a:p>
        </p:txBody>
      </p:sp>
      <p:sp>
        <p:nvSpPr>
          <p:cNvPr id="75" name="TextBox 74"/>
          <p:cNvSpPr txBox="1"/>
          <p:nvPr/>
        </p:nvSpPr>
        <p:spPr>
          <a:xfrm>
            <a:off x="372660" y="6208321"/>
            <a:ext cx="3547655" cy="369332"/>
          </a:xfrm>
          <a:prstGeom prst="rect">
            <a:avLst/>
          </a:prstGeom>
          <a:solidFill>
            <a:srgbClr val="FFFF00">
              <a:alpha val="35000"/>
            </a:srgbClr>
          </a:solidFill>
        </p:spPr>
        <p:txBody>
          <a:bodyPr wrap="square" rtlCol="0">
            <a:spAutoFit/>
          </a:bodyPr>
          <a:lstStyle/>
          <a:p>
            <a:endParaRPr lang="en-US" dirty="0"/>
          </a:p>
        </p:txBody>
      </p:sp>
      <p:sp>
        <p:nvSpPr>
          <p:cNvPr id="76" name="TextBox 75"/>
          <p:cNvSpPr txBox="1"/>
          <p:nvPr/>
        </p:nvSpPr>
        <p:spPr>
          <a:xfrm>
            <a:off x="8147573" y="3911032"/>
            <a:ext cx="3857625" cy="369332"/>
          </a:xfrm>
          <a:prstGeom prst="rect">
            <a:avLst/>
          </a:prstGeom>
          <a:noFill/>
        </p:spPr>
        <p:txBody>
          <a:bodyPr wrap="square" rtlCol="0">
            <a:spAutoFit/>
          </a:bodyPr>
          <a:lstStyle/>
          <a:p>
            <a:pPr algn="ctr"/>
            <a:r>
              <a:rPr lang="en-US" dirty="0" err="1" smtClean="0"/>
              <a:t>Xzibit</a:t>
            </a:r>
            <a:r>
              <a:rPr lang="en-US" dirty="0" smtClean="0"/>
              <a:t>- 1983</a:t>
            </a:r>
            <a:endParaRPr lang="en-US" dirty="0"/>
          </a:p>
        </p:txBody>
      </p:sp>
      <p:sp>
        <p:nvSpPr>
          <p:cNvPr id="77" name="TextBox 76"/>
          <p:cNvSpPr txBox="1"/>
          <p:nvPr/>
        </p:nvSpPr>
        <p:spPr>
          <a:xfrm>
            <a:off x="8314388" y="4347452"/>
            <a:ext cx="3285067" cy="466064"/>
          </a:xfrm>
          <a:prstGeom prst="rect">
            <a:avLst/>
          </a:prstGeom>
          <a:solidFill>
            <a:srgbClr val="FFFF00">
              <a:alpha val="35000"/>
            </a:srgbClr>
          </a:solidFill>
        </p:spPr>
        <p:txBody>
          <a:bodyPr wrap="square" rtlCol="0">
            <a:spAutoFit/>
          </a:bodyPr>
          <a:lstStyle/>
          <a:p>
            <a:endParaRPr lang="en-US" dirty="0"/>
          </a:p>
        </p:txBody>
      </p:sp>
      <p:sp>
        <p:nvSpPr>
          <p:cNvPr id="79" name="TextBox 78"/>
          <p:cNvSpPr txBox="1"/>
          <p:nvPr/>
        </p:nvSpPr>
        <p:spPr>
          <a:xfrm>
            <a:off x="8314388" y="5803076"/>
            <a:ext cx="2573867" cy="214403"/>
          </a:xfrm>
          <a:prstGeom prst="rect">
            <a:avLst/>
          </a:prstGeom>
          <a:solidFill>
            <a:srgbClr val="FFFF00">
              <a:alpha val="35000"/>
            </a:srgbClr>
          </a:solidFill>
        </p:spPr>
        <p:txBody>
          <a:bodyPr wrap="square" rtlCol="0">
            <a:spAutoFit/>
          </a:bodyPr>
          <a:lstStyle/>
          <a:p>
            <a:endParaRPr lang="en-US"/>
          </a:p>
        </p:txBody>
      </p:sp>
    </p:spTree>
    <p:extLst>
      <p:ext uri="{BB962C8B-B14F-4D97-AF65-F5344CB8AC3E}">
        <p14:creationId xmlns:p14="http://schemas.microsoft.com/office/powerpoint/2010/main" val="1441929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dissolve">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dissolv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dissolve">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dissolve">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ssolv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dissolve">
                                      <p:cBhvr>
                                        <p:cTn id="57" dur="500"/>
                                        <p:tgtEl>
                                          <p:spTgt spid="7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dissolve">
                                      <p:cBhvr>
                                        <p:cTn id="6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animBg="1"/>
      <p:bldP spid="37" grpId="0" animBg="1"/>
      <p:bldP spid="72" grpId="0" animBg="1"/>
      <p:bldP spid="75" grpId="0" animBg="1"/>
      <p:bldP spid="76" grpId="0"/>
      <p:bldP spid="77" grpId="0" animBg="1"/>
      <p:bldP spid="7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4203" y="168825"/>
            <a:ext cx="7729728" cy="1188720"/>
          </a:xfrm>
        </p:spPr>
        <p:txBody>
          <a:bodyPr/>
          <a:lstStyle/>
          <a:p>
            <a:r>
              <a:rPr lang="en-US" dirty="0" smtClean="0"/>
              <a:t>Audio neighbors</a:t>
            </a:r>
            <a:endParaRPr lang="en-US" dirty="0"/>
          </a:p>
        </p:txBody>
      </p:sp>
      <p:sp>
        <p:nvSpPr>
          <p:cNvPr id="12" name="Right Arrow 11"/>
          <p:cNvSpPr/>
          <p:nvPr/>
        </p:nvSpPr>
        <p:spPr>
          <a:xfrm>
            <a:off x="5384800" y="2488695"/>
            <a:ext cx="1143371" cy="457200"/>
          </a:xfrm>
          <a:prstGeom prst="rightArrow">
            <a:avLst/>
          </a:prstGeom>
          <a:solidFill>
            <a:schemeClr val="bg1"/>
          </a:solidFill>
          <a:ln>
            <a:solidFill>
              <a:schemeClr val="tx1"/>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384800" y="5106391"/>
            <a:ext cx="1143371" cy="457200"/>
          </a:xfrm>
          <a:prstGeom prst="rightArrow">
            <a:avLst/>
          </a:prstGeom>
          <a:solidFill>
            <a:schemeClr val="bg1"/>
          </a:solidFill>
          <a:ln>
            <a:solidFill>
              <a:schemeClr val="tx1"/>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932" y="1445612"/>
            <a:ext cx="3678396" cy="261769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8171" y="1453391"/>
            <a:ext cx="3674868" cy="261518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8170" y="4164421"/>
            <a:ext cx="3674869" cy="2615184"/>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1696" y="4151376"/>
            <a:ext cx="3674868" cy="2615184"/>
          </a:xfrm>
          <a:prstGeom prst="rect">
            <a:avLst/>
          </a:prstGeom>
        </p:spPr>
      </p:pic>
    </p:spTree>
    <p:extLst>
      <p:ext uri="{BB962C8B-B14F-4D97-AF65-F5344CB8AC3E}">
        <p14:creationId xmlns:p14="http://schemas.microsoft.com/office/powerpoint/2010/main" val="1814287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11071</TotalTime>
  <Words>898</Words>
  <Application>Microsoft Macintosh PowerPoint</Application>
  <PresentationFormat>Widescreen</PresentationFormat>
  <Paragraphs>76</Paragraphs>
  <Slides>11</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Gill Sans MT</vt:lpstr>
      <vt:lpstr>PT Serif</vt:lpstr>
      <vt:lpstr>Arial</vt:lpstr>
      <vt:lpstr>Parcel</vt:lpstr>
      <vt:lpstr>Music playlist generator</vt:lpstr>
      <vt:lpstr>Objective</vt:lpstr>
      <vt:lpstr>PowerPoint Presentation</vt:lpstr>
      <vt:lpstr>Data distribution</vt:lpstr>
      <vt:lpstr>Audio features</vt:lpstr>
      <vt:lpstr>Audio feature Relationships</vt:lpstr>
      <vt:lpstr>Modeling process</vt:lpstr>
      <vt:lpstr>Lyrical neighbors</vt:lpstr>
      <vt:lpstr>Audio neighbors</vt:lpstr>
      <vt:lpstr>PowerPoint Presentation</vt:lpstr>
      <vt:lpstr>Thanks For Listening!</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playlist generator</dc:title>
  <dc:creator>ahmad qazi</dc:creator>
  <cp:lastModifiedBy>ahmad qazi</cp:lastModifiedBy>
  <cp:revision>72</cp:revision>
  <dcterms:created xsi:type="dcterms:W3CDTF">2018-12-06T06:39:03Z</dcterms:created>
  <dcterms:modified xsi:type="dcterms:W3CDTF">2018-12-14T00:19:35Z</dcterms:modified>
</cp:coreProperties>
</file>